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5"/>
  </p:notesMasterIdLst>
  <p:handoutMasterIdLst>
    <p:handoutMasterId r:id="rId36"/>
  </p:handoutMasterIdLst>
  <p:sldIdLst>
    <p:sldId id="262" r:id="rId2"/>
    <p:sldId id="293" r:id="rId3"/>
    <p:sldId id="313" r:id="rId4"/>
    <p:sldId id="268" r:id="rId5"/>
    <p:sldId id="281" r:id="rId6"/>
    <p:sldId id="263" r:id="rId7"/>
    <p:sldId id="267" r:id="rId8"/>
    <p:sldId id="261" r:id="rId9"/>
    <p:sldId id="265" r:id="rId10"/>
    <p:sldId id="266" r:id="rId11"/>
    <p:sldId id="315" r:id="rId12"/>
    <p:sldId id="305" r:id="rId13"/>
    <p:sldId id="285" r:id="rId14"/>
    <p:sldId id="299" r:id="rId15"/>
    <p:sldId id="260" r:id="rId16"/>
    <p:sldId id="311" r:id="rId17"/>
    <p:sldId id="307" r:id="rId18"/>
    <p:sldId id="280" r:id="rId19"/>
    <p:sldId id="274" r:id="rId20"/>
    <p:sldId id="275" r:id="rId21"/>
    <p:sldId id="277" r:id="rId22"/>
    <p:sldId id="278" r:id="rId23"/>
    <p:sldId id="256" r:id="rId24"/>
    <p:sldId id="273" r:id="rId25"/>
    <p:sldId id="269" r:id="rId26"/>
    <p:sldId id="271" r:id="rId27"/>
    <p:sldId id="272" r:id="rId28"/>
    <p:sldId id="304" r:id="rId29"/>
    <p:sldId id="310" r:id="rId30"/>
    <p:sldId id="276" r:id="rId31"/>
    <p:sldId id="303" r:id="rId32"/>
    <p:sldId id="309" r:id="rId33"/>
    <p:sldId id="296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A95B7-1598-4138-B982-484051DC1DD1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69EFA-2D53-40D6-B9B6-3E4025C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0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9B4419-1986-4F23-9DC9-FEB68A1F0E3C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DEE855-F0FE-45EF-9513-23A5432B58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4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46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Joe-</a:t>
            </a:r>
            <a:r>
              <a:rPr lang="en-US" sz="1200" b="1" dirty="0"/>
              <a:t>When a young person or a family is enduring the chronic stress of poverty and is further strained by the acute stress of trauma, the energy required to live positively and build resiliently is significantly  greater.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07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/>
              <a:t>JAY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325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8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84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57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93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34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40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JAY ----    ARC is a framework for intervention with youth and families who have experienced multiple and/or prolonged traumatic stress. ARC identifies three core domains that are frequently impacted among traumatized youth, and which are relevant to future resiliency.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6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2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04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12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09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9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8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52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41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4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09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03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9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7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5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32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4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2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4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JAY Adverse Childhood Experiences</a:t>
            </a:r>
            <a:r>
              <a:rPr lang="en-US" sz="1200" dirty="0"/>
              <a:t> (ACEs) - potentially traumatic events with negative, lasting effects on health and well-being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66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9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5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2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4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9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2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41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45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37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42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233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0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1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7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7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5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0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79205D-2405-4EC3-8C00-D89FC17A65C2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18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tsiZd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fantigrossi@lyonscsd.or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roscup@lyoncsd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nadine_burke_harris_how_childhood_trauma_affects_health_across_a_lifetime?language=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057400"/>
            <a:ext cx="5714228" cy="242146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TRAUMA INFORMED SCHOOLS: </a:t>
            </a:r>
            <a:br>
              <a:rPr lang="en-US" sz="4000" b="1" dirty="0"/>
            </a:br>
            <a:r>
              <a:rPr lang="en-US" sz="4000" b="1" dirty="0"/>
              <a:t>A JOURNEY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1" y="4800600"/>
            <a:ext cx="7391400" cy="1123336"/>
          </a:xfrm>
        </p:spPr>
        <p:txBody>
          <a:bodyPr/>
          <a:lstStyle/>
          <a:p>
            <a:r>
              <a:rPr lang="en-US" dirty="0"/>
              <a:t>Joe Fantigrossi, </a:t>
            </a:r>
            <a:r>
              <a:rPr lang="en-US" dirty="0" err="1"/>
              <a:t>Ed.D</a:t>
            </a:r>
            <a:r>
              <a:rPr lang="en-US" dirty="0"/>
              <a:t>., Pre K-12 Intervention Coordinator, Lyons CSD</a:t>
            </a:r>
          </a:p>
          <a:p>
            <a:r>
              <a:rPr lang="en-US" dirty="0"/>
              <a:t>Jay Roscup, Consortium Grants Administrator, Lyons CSD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7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1979466"/>
          </a:xfrm>
        </p:spPr>
        <p:txBody>
          <a:bodyPr>
            <a:normAutofit/>
          </a:bodyPr>
          <a:lstStyle/>
          <a:p>
            <a:r>
              <a:rPr lang="en-US" sz="3200" dirty="0"/>
              <a:t>LOCAL K SCREEN:</a:t>
            </a:r>
            <a:br>
              <a:rPr lang="en-US" sz="3200" dirty="0"/>
            </a:br>
            <a:r>
              <a:rPr lang="en-US" sz="3200" dirty="0"/>
              <a:t>Children with 2 or more “ACE” *: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7412" y="18256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/>
            <a:r>
              <a:rPr lang="en-US" sz="3200" dirty="0"/>
              <a:t>7 times </a:t>
            </a:r>
            <a:r>
              <a:rPr lang="en-US" sz="3200" u="sng" dirty="0"/>
              <a:t>more</a:t>
            </a:r>
            <a:r>
              <a:rPr lang="en-US" sz="3200" dirty="0"/>
              <a:t> likely to have moved four or more times.</a:t>
            </a:r>
          </a:p>
          <a:p>
            <a:pPr lvl="0"/>
            <a:r>
              <a:rPr lang="en-US" sz="3200" dirty="0"/>
              <a:t>More than </a:t>
            </a:r>
            <a:r>
              <a:rPr lang="en-US" sz="3200" u="sng" dirty="0"/>
              <a:t>twice</a:t>
            </a:r>
            <a:r>
              <a:rPr lang="en-US" sz="3200" dirty="0"/>
              <a:t> as likely to spend less than 3 hours a week in family activity.</a:t>
            </a:r>
          </a:p>
          <a:p>
            <a:pPr lvl="0"/>
            <a:r>
              <a:rPr lang="en-US" sz="3200" dirty="0"/>
              <a:t>2.5 times </a:t>
            </a:r>
            <a:r>
              <a:rPr lang="en-US" sz="3200" u="sng" dirty="0"/>
              <a:t>less</a:t>
            </a:r>
            <a:r>
              <a:rPr lang="en-US" sz="3200" dirty="0"/>
              <a:t> likely to have a set bedtime.</a:t>
            </a:r>
          </a:p>
          <a:p>
            <a:pPr lvl="0"/>
            <a:r>
              <a:rPr lang="en-US" sz="3200" dirty="0"/>
              <a:t>5.7 times </a:t>
            </a:r>
            <a:r>
              <a:rPr lang="en-US" sz="3200" u="sng" dirty="0"/>
              <a:t>more</a:t>
            </a:r>
            <a:r>
              <a:rPr lang="en-US" sz="3200" dirty="0"/>
              <a:t> likely to ignore rules at home.</a:t>
            </a:r>
          </a:p>
          <a:p>
            <a:pPr lvl="0"/>
            <a:r>
              <a:rPr lang="en-US" sz="3200" dirty="0"/>
              <a:t>4.3 times </a:t>
            </a:r>
            <a:r>
              <a:rPr lang="en-US" sz="3200" u="sng" dirty="0"/>
              <a:t>more</a:t>
            </a:r>
            <a:r>
              <a:rPr lang="en-US" sz="3200" dirty="0"/>
              <a:t> likely to never read with parent/adult.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 REPORTED  BY REGISTRANT</a:t>
            </a:r>
          </a:p>
        </p:txBody>
      </p:sp>
    </p:spTree>
    <p:extLst>
      <p:ext uri="{BB962C8B-B14F-4D97-AF65-F5344CB8AC3E}">
        <p14:creationId xmlns:p14="http://schemas.microsoft.com/office/powerpoint/2010/main" val="7958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72834" y="1981200"/>
            <a:ext cx="5265965" cy="4495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400" b="1" i="0" dirty="0"/>
              <a:t>You can be poor and feel: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i="0" dirty="0"/>
              <a:t>-Safe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i="0" dirty="0"/>
              <a:t>-Loved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i="0" dirty="0"/>
              <a:t>-Proud</a:t>
            </a:r>
            <a:endParaRPr lang="en-US" sz="4400" b="1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br>
              <a:rPr lang="en-US" sz="4400" dirty="0"/>
            </a:b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5200" y="375524"/>
            <a:ext cx="2362200" cy="96062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POVERTY Aside</a:t>
            </a:r>
          </a:p>
        </p:txBody>
      </p:sp>
      <p:pic>
        <p:nvPicPr>
          <p:cNvPr id="1026" name="Picture 2" descr="https://lh3.googleusercontent.com/c74TTE7EkNdH1APlk1dyAta9Z07pQu4DcklHRA8WyMYvpcgbN3UAsOiqaRpUvPVyBscpJy7OlRLwvfSA0o_l2OTAqRIRBubjf3SP4_4mHkLsbA2RU8pSkUD7seRsRaBwZB9CYl4m9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609">
            <a:off x="5575004" y="2693217"/>
            <a:ext cx="254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7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Shape 169"/>
          <p:cNvGraphicFramePr/>
          <p:nvPr>
            <p:extLst>
              <p:ext uri="{D42A27DB-BD31-4B8C-83A1-F6EECF244321}">
                <p14:modId xmlns:p14="http://schemas.microsoft.com/office/powerpoint/2010/main" val="2848680694"/>
              </p:ext>
            </p:extLst>
          </p:nvPr>
        </p:nvGraphicFramePr>
        <p:xfrm>
          <a:off x="311701" y="1529367"/>
          <a:ext cx="8451299" cy="5242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3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9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532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Evalumetrics Youth Survey - 2017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2017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ACE 2 or less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ACE&gt;2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</a:rPr>
                        <a:t>Ratio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Used Alcohol in Past 30 Days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20.6%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15.3%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31.5%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</a:rPr>
                        <a:t>2.1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Smoked Cigarettes in  Past 30 Days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6.6%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4.1%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12.4%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</a:rPr>
                        <a:t>3.0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Smoked Marijuna in Past 30 Days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15.5%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10.6%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26.4%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</a:rPr>
                        <a:t>2.5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Used Any Other Drug in Past 30 Days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2.0%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1.1%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4.2%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</a:rPr>
                        <a:t>4.0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Felt Sad/Depressed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41.2%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29.0%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68.1%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</a:rPr>
                        <a:t>2.3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Self-injury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17.7%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13.2%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42.0%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</a:rPr>
                        <a:t>3.2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Planned Suicide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10.4%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4.7%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25.3%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</a:rPr>
                        <a:t>5.3</a:t>
                      </a:r>
                    </a:p>
                  </a:txBody>
                  <a:tcPr marL="91425" marR="91425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Trauma</a:t>
            </a:r>
          </a:p>
        </p:txBody>
      </p:sp>
    </p:spTree>
    <p:extLst>
      <p:ext uri="{BB962C8B-B14F-4D97-AF65-F5344CB8AC3E}">
        <p14:creationId xmlns:p14="http://schemas.microsoft.com/office/powerpoint/2010/main" val="26176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0"/>
            <a:ext cx="7162800" cy="248412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Small Group Activity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u="sng" dirty="0"/>
              <a:t>Child Welfare Information Gateway: </a:t>
            </a:r>
          </a:p>
          <a:p>
            <a:pPr marL="0" indent="0">
              <a:buNone/>
            </a:pPr>
            <a:r>
              <a:rPr lang="en-US" sz="4000" i="1" dirty="0"/>
              <a:t>Understanding the Effects of Maltreatment on Brain Development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38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45B8-0B72-4B14-B0BD-7DCFDFEA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Small 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0A853-CA44-4362-BCCA-6AAEEFA0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42069"/>
            <a:ext cx="8686800" cy="288713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400" dirty="0"/>
              <a:t>Read the excerpt from the article to yourself</a:t>
            </a:r>
          </a:p>
          <a:p>
            <a:pPr marL="0" indent="0">
              <a:buNone/>
            </a:pPr>
            <a:r>
              <a:rPr lang="en-US" sz="4400" dirty="0"/>
              <a:t>2.</a:t>
            </a:r>
            <a:r>
              <a:rPr lang="en-US" sz="6000" dirty="0"/>
              <a:t> </a:t>
            </a:r>
            <a:r>
              <a:rPr lang="en-US" sz="4400" dirty="0"/>
              <a:t>Pair with 2-3 colleagues to identify the impacts of trauma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4381"/>
              </p:ext>
            </p:extLst>
          </p:nvPr>
        </p:nvGraphicFramePr>
        <p:xfrm>
          <a:off x="609600" y="4876800"/>
          <a:ext cx="8001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r>
                        <a:rPr lang="en-US" dirty="0"/>
                        <a:t>MENTAL/ PSYCHOLOGICAL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SOCIAL/</a:t>
                      </a:r>
                      <a:r>
                        <a:rPr lang="en-US" baseline="0" dirty="0"/>
                        <a:t> BEHAVIORAL 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PHYSICAL/ HEALTH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04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991600" cy="147002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SUPPORTS FOR STUDENTS</a:t>
            </a:r>
          </a:p>
        </p:txBody>
      </p:sp>
    </p:spTree>
    <p:extLst>
      <p:ext uri="{BB962C8B-B14F-4D97-AF65-F5344CB8AC3E}">
        <p14:creationId xmlns:p14="http://schemas.microsoft.com/office/powerpoint/2010/main" val="419714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Adapt, not additional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1" y="2484121"/>
            <a:ext cx="3458099" cy="310896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600201"/>
            <a:ext cx="4706111" cy="4876800"/>
          </a:xfrm>
        </p:spPr>
        <p:txBody>
          <a:bodyPr>
            <a:normAutofit/>
          </a:bodyPr>
          <a:lstStyle/>
          <a:p>
            <a:r>
              <a:rPr lang="en-US" sz="2400" dirty="0"/>
              <a:t>IN SCHOOLS, MUCH OF WHAT IS ALREADY DONE CAN BE Integrated INTO A TRAUMA INFORMED APPROACH!!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DON’T THINK “MORE”– </a:t>
            </a:r>
            <a:br>
              <a:rPr lang="en-US" sz="2400" dirty="0"/>
            </a:br>
            <a:r>
              <a:rPr lang="en-US" sz="2400" dirty="0"/>
              <a:t>THINK “ADAPT CURRENT PRACTICE</a:t>
            </a:r>
            <a:r>
              <a:rPr lang="en-US" sz="1600" dirty="0"/>
              <a:t>”</a:t>
            </a:r>
            <a:endParaRPr lang="en-US" dirty="0"/>
          </a:p>
        </p:txBody>
      </p:sp>
      <p:pic>
        <p:nvPicPr>
          <p:cNvPr id="2" name="Picture 3" descr="C:\Users\jfantigrossi\AppData\Local\Microsoft\Windows\Temporary Internet Files\Content.IE5\3AXIF02F\bi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7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137829" cy="5257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Intervention</a:t>
            </a:r>
          </a:p>
        </p:txBody>
      </p:sp>
    </p:spTree>
    <p:extLst>
      <p:ext uri="{BB962C8B-B14F-4D97-AF65-F5344CB8AC3E}">
        <p14:creationId xmlns:p14="http://schemas.microsoft.com/office/powerpoint/2010/main" val="221987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6" y="606425"/>
            <a:ext cx="7812024" cy="1041400"/>
          </a:xfrm>
        </p:spPr>
        <p:txBody>
          <a:bodyPr>
            <a:normAutofit fontScale="90000"/>
          </a:bodyPr>
          <a:lstStyle/>
          <a:p>
            <a:r>
              <a:rPr lang="en-US" dirty="0"/>
              <a:t>WE BEGAN TO UNDERSTAND TO BE “CULTURALLY EQUITABLE, VALID, KNOWLEDGEABLE &amp; RELEVANT” MEANT WE HAD TO BE TRAUMA INFORMED……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/>
        </p:blipFill>
        <p:spPr bwMode="auto">
          <a:xfrm>
            <a:off x="838200" y="1600200"/>
            <a:ext cx="6772275" cy="500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372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439332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A FRAMEWORK TO HELP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566" y="2037990"/>
            <a:ext cx="3272082" cy="1845735"/>
          </a:xfrm>
        </p:spPr>
        <p:txBody>
          <a:bodyPr>
            <a:noAutofit/>
          </a:bodyPr>
          <a:lstStyle/>
          <a:p>
            <a:r>
              <a:rPr lang="en-US" sz="4000" b="1" dirty="0"/>
              <a:t>ATTACHMENT</a:t>
            </a:r>
          </a:p>
          <a:p>
            <a:endParaRPr lang="en-US" sz="4000" b="1" dirty="0"/>
          </a:p>
          <a:p>
            <a:r>
              <a:rPr lang="en-US" sz="4000" b="1" dirty="0"/>
              <a:t>REGULATION (SELF)</a:t>
            </a:r>
          </a:p>
          <a:p>
            <a:endParaRPr lang="en-US" sz="4000" b="1" dirty="0"/>
          </a:p>
          <a:p>
            <a:r>
              <a:rPr lang="en-US" sz="4000" b="1" dirty="0"/>
              <a:t>COMPETENCY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59" y="1131147"/>
            <a:ext cx="7401854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7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Today’s Purpose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800600"/>
          </a:xfrm>
        </p:spPr>
        <p:txBody>
          <a:bodyPr/>
          <a:lstStyle/>
          <a:p>
            <a:pPr lvl="1"/>
            <a:r>
              <a:rPr lang="en-US" sz="3600" i="0" dirty="0"/>
              <a:t>Understand the impact</a:t>
            </a:r>
            <a:endParaRPr lang="en-US" sz="3600" dirty="0"/>
          </a:p>
          <a:p>
            <a:pPr lvl="1"/>
            <a:r>
              <a:rPr lang="en-US" sz="3600" i="0" dirty="0"/>
              <a:t>Trauma awareness with current systems </a:t>
            </a:r>
          </a:p>
          <a:p>
            <a:pPr lvl="1"/>
            <a:r>
              <a:rPr lang="en-US" sz="3600" i="0" dirty="0"/>
              <a:t>Resources and practices</a:t>
            </a:r>
          </a:p>
          <a:p>
            <a:pPr lvl="1"/>
            <a:r>
              <a:rPr lang="en-US" sz="3600" dirty="0"/>
              <a:t>Action step  </a:t>
            </a:r>
          </a:p>
          <a:p>
            <a:pPr marL="457200" lvl="1" indent="0">
              <a:buNone/>
            </a:pPr>
            <a:r>
              <a:rPr lang="en-US" sz="3600" dirty="0"/>
              <a:t>								(Small is the new Big)</a:t>
            </a:r>
            <a:endParaRPr lang="en-US" sz="3600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98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718" y="381000"/>
            <a:ext cx="2862910" cy="1439332"/>
          </a:xfrm>
        </p:spPr>
        <p:txBody>
          <a:bodyPr/>
          <a:lstStyle/>
          <a:p>
            <a:r>
              <a:rPr lang="en-US" sz="3200" dirty="0"/>
              <a:t>ATTACHMENT</a:t>
            </a:r>
            <a:r>
              <a:rPr lang="en-US" dirty="0"/>
              <a:t>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945097"/>
              </p:ext>
            </p:extLst>
          </p:nvPr>
        </p:nvGraphicFramePr>
        <p:xfrm>
          <a:off x="3505200" y="152400"/>
          <a:ext cx="5483225" cy="655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5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ATTACHMENT: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789">
                <a:tc>
                  <a:txBody>
                    <a:bodyPr/>
                    <a:lstStyle/>
                    <a:p>
                      <a:r>
                        <a:rPr lang="en-US" dirty="0"/>
                        <a:t>TIER</a:t>
                      </a:r>
                      <a:r>
                        <a:rPr lang="en-US" baseline="0" dirty="0"/>
                        <a:t> 1:   ALL</a:t>
                      </a:r>
                    </a:p>
                    <a:p>
                      <a:r>
                        <a:rPr lang="en-US" baseline="0" dirty="0"/>
                        <a:t>Positive relationships between all staff &amp; students (clear expectations help!) 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Opportunities for clubs, sports &amp; other extracurricular activities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Involvement in learning!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789">
                <a:tc>
                  <a:txBody>
                    <a:bodyPr/>
                    <a:lstStyle/>
                    <a:p>
                      <a:r>
                        <a:rPr lang="en-US" dirty="0"/>
                        <a:t>TIER 2: SOME</a:t>
                      </a:r>
                    </a:p>
                    <a:p>
                      <a:r>
                        <a:rPr lang="en-US" dirty="0"/>
                        <a:t> Check In/Check</a:t>
                      </a:r>
                      <a:r>
                        <a:rPr lang="en-US" baseline="0" dirty="0"/>
                        <a:t> Out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Check &amp; Connect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 Small groups formed for particular students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Peer Mentoring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050">
                <a:tc>
                  <a:txBody>
                    <a:bodyPr/>
                    <a:lstStyle/>
                    <a:p>
                      <a:r>
                        <a:rPr lang="en-US" dirty="0"/>
                        <a:t>TIER</a:t>
                      </a:r>
                      <a:r>
                        <a:rPr lang="en-US" baseline="0" dirty="0"/>
                        <a:t> 3: FEW</a:t>
                      </a:r>
                    </a:p>
                    <a:p>
                      <a:r>
                        <a:rPr lang="en-US" baseline="0" dirty="0"/>
                        <a:t>Counseling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Individual Plans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1813075"/>
            <a:ext cx="2862910" cy="1845735"/>
          </a:xfrm>
        </p:spPr>
        <p:txBody>
          <a:bodyPr>
            <a:noAutofit/>
          </a:bodyPr>
          <a:lstStyle/>
          <a:p>
            <a:r>
              <a:rPr lang="en-US" sz="3200" dirty="0"/>
              <a:t>We can organize our current interventions using the ARC Framework across a Multi-Tiered System of Supports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148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718" y="304800"/>
            <a:ext cx="2862910" cy="1439332"/>
          </a:xfrm>
        </p:spPr>
        <p:txBody>
          <a:bodyPr>
            <a:normAutofit/>
          </a:bodyPr>
          <a:lstStyle/>
          <a:p>
            <a:r>
              <a:rPr lang="en-US" sz="3200" dirty="0"/>
              <a:t>REGULATION: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408153"/>
              </p:ext>
            </p:extLst>
          </p:nvPr>
        </p:nvGraphicFramePr>
        <p:xfrm>
          <a:off x="3657600" y="152400"/>
          <a:ext cx="5330825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3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REGULATION: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8102">
                <a:tc>
                  <a:txBody>
                    <a:bodyPr/>
                    <a:lstStyle/>
                    <a:p>
                      <a:r>
                        <a:rPr lang="en-US" dirty="0"/>
                        <a:t>TIER</a:t>
                      </a:r>
                      <a:r>
                        <a:rPr lang="en-US" baseline="0" dirty="0"/>
                        <a:t> 1:   </a:t>
                      </a:r>
                    </a:p>
                    <a:p>
                      <a:r>
                        <a:rPr lang="en-US" baseline="0" dirty="0"/>
                        <a:t>A few clearly stated expectations with explicit instruction consistently shared among all staff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Second Step taught universally to all students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Model “how to” for self-regulation adults &amp; peers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953">
                <a:tc>
                  <a:txBody>
                    <a:bodyPr/>
                    <a:lstStyle/>
                    <a:p>
                      <a:r>
                        <a:rPr lang="en-US" dirty="0"/>
                        <a:t>TIER 2: </a:t>
                      </a:r>
                    </a:p>
                    <a:p>
                      <a:r>
                        <a:rPr lang="en-US" dirty="0"/>
                        <a:t> Check In/Check</a:t>
                      </a:r>
                      <a:r>
                        <a:rPr lang="en-US" baseline="0" dirty="0"/>
                        <a:t> Out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Check &amp; Connect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 Small group re-teach ( can use Second Step)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5817">
                <a:tc>
                  <a:txBody>
                    <a:bodyPr/>
                    <a:lstStyle/>
                    <a:p>
                      <a:r>
                        <a:rPr lang="en-US" dirty="0"/>
                        <a:t>TIER</a:t>
                      </a:r>
                      <a:r>
                        <a:rPr lang="en-US" baseline="0" dirty="0"/>
                        <a:t> 3: </a:t>
                      </a:r>
                    </a:p>
                    <a:p>
                      <a:r>
                        <a:rPr lang="en-US" baseline="0" dirty="0"/>
                        <a:t>Counseling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Individual Plans  (FBA/BIP)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1744132"/>
            <a:ext cx="3195882" cy="1845735"/>
          </a:xfrm>
        </p:spPr>
        <p:txBody>
          <a:bodyPr>
            <a:noAutofit/>
          </a:bodyPr>
          <a:lstStyle/>
          <a:p>
            <a:r>
              <a:rPr lang="en-US" sz="3200" dirty="0"/>
              <a:t>We can organize our current interventions using the ARC Framework across a Multi-Tiered System of Supports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602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9657"/>
            <a:ext cx="2862910" cy="1439332"/>
          </a:xfrm>
        </p:spPr>
        <p:txBody>
          <a:bodyPr>
            <a:normAutofit/>
          </a:bodyPr>
          <a:lstStyle/>
          <a:p>
            <a:r>
              <a:rPr lang="en-US" sz="3200" dirty="0"/>
              <a:t>COMPETENCY: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593400"/>
              </p:ext>
            </p:extLst>
          </p:nvPr>
        </p:nvGraphicFramePr>
        <p:xfrm>
          <a:off x="4114800" y="152400"/>
          <a:ext cx="4873625" cy="647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0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COMPETENCY: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244">
                <a:tc>
                  <a:txBody>
                    <a:bodyPr/>
                    <a:lstStyle/>
                    <a:p>
                      <a:r>
                        <a:rPr lang="en-US" dirty="0"/>
                        <a:t>TIER</a:t>
                      </a:r>
                      <a:r>
                        <a:rPr lang="en-US" baseline="0" dirty="0"/>
                        <a:t> 1:   </a:t>
                      </a:r>
                    </a:p>
                    <a:p>
                      <a:r>
                        <a:rPr lang="en-US" baseline="0" dirty="0"/>
                        <a:t>Strong and engaging classroom instruction for all students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Differentiated instruction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Skill based clubs (strategy games, gardening, cooking!)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Music &amp; Art Classes!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8544">
                <a:tc>
                  <a:txBody>
                    <a:bodyPr/>
                    <a:lstStyle/>
                    <a:p>
                      <a:r>
                        <a:rPr lang="en-US" dirty="0"/>
                        <a:t>TIER 2: </a:t>
                      </a:r>
                    </a:p>
                    <a:p>
                      <a:r>
                        <a:rPr lang="en-US" dirty="0"/>
                        <a:t> Check In/Check</a:t>
                      </a:r>
                      <a:r>
                        <a:rPr lang="en-US" baseline="0" dirty="0"/>
                        <a:t> Out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 Small group re-teach ( can use Second Step) 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After school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200">
                <a:tc>
                  <a:txBody>
                    <a:bodyPr/>
                    <a:lstStyle/>
                    <a:p>
                      <a:r>
                        <a:rPr lang="en-US" dirty="0"/>
                        <a:t>TIER</a:t>
                      </a:r>
                      <a:r>
                        <a:rPr lang="en-US" baseline="0" dirty="0"/>
                        <a:t> 3: </a:t>
                      </a:r>
                    </a:p>
                    <a:p>
                      <a:r>
                        <a:rPr lang="en-US" baseline="0" dirty="0"/>
                        <a:t>Counseling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Individual Plans  (FBA/BIP)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598989"/>
            <a:ext cx="3581400" cy="1845735"/>
          </a:xfrm>
        </p:spPr>
        <p:txBody>
          <a:bodyPr>
            <a:noAutofit/>
          </a:bodyPr>
          <a:lstStyle/>
          <a:p>
            <a:r>
              <a:rPr lang="en-US" sz="3600" dirty="0"/>
              <a:t>We can organize our current interventions using the ARC Framework across a Multi-Tiered System of Supports.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200" y="1295400"/>
            <a:ext cx="175260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PERSONALIZED LEARNING &amp; INNOVATION </a:t>
            </a:r>
          </a:p>
        </p:txBody>
      </p:sp>
    </p:spTree>
    <p:extLst>
      <p:ext uri="{BB962C8B-B14F-4D97-AF65-F5344CB8AC3E}">
        <p14:creationId xmlns:p14="http://schemas.microsoft.com/office/powerpoint/2010/main" val="2691474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763000" cy="147002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BUILDING CAPACITY FOR STAFF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31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STUDIES &amp; PLC’s HELPED START CONVERSATION: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3132"/>
            <a:ext cx="3882553" cy="5026886"/>
          </a:xfr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045543" cy="458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638913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(Both of these are on your resource handout)</a:t>
            </a:r>
          </a:p>
        </p:txBody>
      </p:sp>
    </p:spTree>
    <p:extLst>
      <p:ext uri="{BB962C8B-B14F-4D97-AF65-F5344CB8AC3E}">
        <p14:creationId xmlns:p14="http://schemas.microsoft.com/office/powerpoint/2010/main" val="1861628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457200"/>
            <a:ext cx="7391400" cy="1295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TCI: </a:t>
            </a:r>
            <a:r>
              <a:rPr lang="en-US" sz="3200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</a:rPr>
              <a:t>Therapeutic Crisis Intervention for Schools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2057400"/>
            <a:ext cx="8458200" cy="315849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crisis </a:t>
            </a:r>
            <a:r>
              <a:rPr lang="en-US" sz="2400" u="sng" dirty="0"/>
              <a:t>prevention</a:t>
            </a:r>
            <a:r>
              <a:rPr lang="en-US" sz="2400" dirty="0"/>
              <a:t> and intervention model that was developed to assist schools in: 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Preventing crises from occurring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De-escalating potential crises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Effectively managing acute crises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Reducing potential injury to children and staff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Learning constructive ways to handle stressful situation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410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 THERE WAS A RELATIONSHIP BETWEEN THE NUMBER OF STAFF TRAINED IN TCI AND THE NUMBER OF OFFICE DISCIPLINARY REFERRALS </a:t>
            </a:r>
          </a:p>
        </p:txBody>
      </p:sp>
    </p:spTree>
    <p:extLst>
      <p:ext uri="{BB962C8B-B14F-4D97-AF65-F5344CB8AC3E}">
        <p14:creationId xmlns:p14="http://schemas.microsoft.com/office/powerpoint/2010/main" val="1128563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" y="135500"/>
            <a:ext cx="5181600" cy="1449876"/>
          </a:xfrm>
        </p:spPr>
        <p:txBody>
          <a:bodyPr>
            <a:normAutofit fontScale="90000"/>
          </a:bodyPr>
          <a:lstStyle/>
          <a:p>
            <a:r>
              <a:rPr lang="en-US" dirty="0"/>
              <a:t>TCI TRAINS STAFF TO AVOID THE CONFLICT CYCLE &amp; UNDERSTAND THE ANTECEDENTS TO STUDENT BEHAVIOR.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25" y="381000"/>
            <a:ext cx="3486575" cy="38862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958985" cy="49530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602730" y="20574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FEELINGS </a:t>
            </a:r>
          </a:p>
          <a:p>
            <a:pPr algn="ctr"/>
            <a:r>
              <a:rPr lang="en-US" sz="2800" b="1" dirty="0"/>
              <a:t>&amp; </a:t>
            </a:r>
          </a:p>
          <a:p>
            <a:pPr algn="ctr"/>
            <a:r>
              <a:rPr lang="en-US" sz="2800" b="1" dirty="0"/>
              <a:t>NEEDS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135454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BEHAVIORS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6482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STAFF ARE TRAINED TO UNDERSTAND STUDENT BEHAVIOR AS SURFACE EXPRESSIONS OF FEELINGS &amp; NEEDS</a:t>
            </a:r>
          </a:p>
        </p:txBody>
      </p:sp>
    </p:spTree>
    <p:extLst>
      <p:ext uri="{BB962C8B-B14F-4D97-AF65-F5344CB8AC3E}">
        <p14:creationId xmlns:p14="http://schemas.microsoft.com/office/powerpoint/2010/main" val="2010977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04800"/>
            <a:ext cx="5257800" cy="2819400"/>
          </a:xfrm>
        </p:spPr>
        <p:txBody>
          <a:bodyPr>
            <a:normAutofit/>
          </a:bodyPr>
          <a:lstStyle/>
          <a:p>
            <a:r>
              <a:rPr lang="en-US" dirty="0"/>
              <a:t>YMHFA:  </a:t>
            </a:r>
            <a:br>
              <a:rPr lang="en-US" dirty="0"/>
            </a:br>
            <a:r>
              <a:rPr lang="en-US" sz="2400" dirty="0"/>
              <a:t>RECOGNIZE SIGNS &amp; SYMPTOMS OF MENTAL HEALTH PROBLEMS &amp; HOW TO OFFER HELP BEFORE, DURING AND AFTER A MENTAL HEALTH CRISIS.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525982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8423" y="0"/>
            <a:ext cx="365557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trained over 575 persons through a Project AWARE grant (SAMHSA Funded)</a:t>
            </a:r>
          </a:p>
          <a:p>
            <a:endParaRPr lang="en-US" sz="2800" dirty="0"/>
          </a:p>
          <a:p>
            <a:r>
              <a:rPr lang="en-US" sz="2800" dirty="0"/>
              <a:t>100% of participants recommended this training for others.</a:t>
            </a:r>
          </a:p>
          <a:p>
            <a:endParaRPr lang="en-US" sz="2800" dirty="0"/>
          </a:p>
          <a:p>
            <a:r>
              <a:rPr lang="en-US" sz="2800" dirty="0"/>
              <a:t>Find out more at mentalhealthfirstaid.org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11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COMPASSION FATIGUE or vicarious trauma: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9050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IMPACT IS SIMILAR TO TRAUMA</a:t>
            </a:r>
          </a:p>
          <a:p>
            <a:endParaRPr lang="en-US" sz="2800" dirty="0"/>
          </a:p>
          <a:p>
            <a:r>
              <a:rPr lang="en-US" sz="2800" dirty="0"/>
              <a:t>	-IS JUST AS PERSONAL &amp; UNIQUE </a:t>
            </a:r>
          </a:p>
          <a:p>
            <a:endParaRPr lang="en-US" sz="2800" dirty="0"/>
          </a:p>
          <a:p>
            <a:r>
              <a:rPr lang="en-US" sz="2800" dirty="0"/>
              <a:t>	- PHYSICAL, MENTAL &amp; EMOTIONAL  IMPACT</a:t>
            </a:r>
          </a:p>
          <a:p>
            <a:endParaRPr lang="en-US" sz="2800" dirty="0"/>
          </a:p>
          <a:p>
            <a:r>
              <a:rPr lang="en-US" sz="2800" dirty="0"/>
              <a:t>	- LONELINESS CAN WORSEN IMPACT </a:t>
            </a:r>
          </a:p>
          <a:p>
            <a:endParaRPr lang="en-US" sz="2800" dirty="0"/>
          </a:p>
          <a:p>
            <a:r>
              <a:rPr lang="en-US" sz="2800" dirty="0"/>
              <a:t>	- EDUCATORS SHOULD HAVE SELF-CARE PLANS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9704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981200" cy="1456267"/>
          </a:xfrm>
        </p:spPr>
        <p:txBody>
          <a:bodyPr/>
          <a:lstStyle/>
          <a:p>
            <a:r>
              <a:rPr lang="en-US" dirty="0"/>
              <a:t>SELF- CARE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796655"/>
              </p:ext>
            </p:extLst>
          </p:nvPr>
        </p:nvGraphicFramePr>
        <p:xfrm>
          <a:off x="3505200" y="2924175"/>
          <a:ext cx="5410200" cy="35814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r>
                        <a:rPr lang="en-US" dirty="0"/>
                        <a:t>MENTAL/ PSYCHOLOGICAL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SOCIAL/</a:t>
                      </a:r>
                      <a:r>
                        <a:rPr lang="en-US" baseline="0" dirty="0"/>
                        <a:t> BEHAVIORAL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PHYSICAL/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/>
                        <a:t>REFLECTION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BOUNDARIES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/>
                        <a:t>BOUNDARIES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VACATION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NUTRITION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/>
                        <a:t>SOLITUDE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EXERCISE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/>
                        <a:t>READING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HUMOR/LAUGH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SUNSHINE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9723" r="10604" b="17281"/>
          <a:stretch/>
        </p:blipFill>
        <p:spPr bwMode="auto">
          <a:xfrm rot="19649832">
            <a:off x="827314" y="4020909"/>
            <a:ext cx="2231571" cy="107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219200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RECHARGE &amp; HEAL?</a:t>
            </a:r>
          </a:p>
          <a:p>
            <a:endParaRPr lang="en-US" sz="2400" dirty="0"/>
          </a:p>
          <a:p>
            <a:r>
              <a:rPr lang="en-US" sz="2400" dirty="0"/>
              <a:t>WHO IS “THAT PERSON” FOR YOU TO GO TO WHEN YOU NEED HELP?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7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1545336"/>
            <a:ext cx="6096000" cy="4931664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n-US" sz="6000" i="0" dirty="0"/>
              <a:t>1.  Resources</a:t>
            </a:r>
          </a:p>
          <a:p>
            <a:pPr marL="0" indent="0" fontAlgn="base">
              <a:buNone/>
            </a:pPr>
            <a:r>
              <a:rPr lang="en-US" sz="6000" i="0" dirty="0"/>
              <a:t>2.  Strategies </a:t>
            </a:r>
          </a:p>
          <a:p>
            <a:pPr marL="0" indent="0" fontAlgn="base">
              <a:buNone/>
            </a:pPr>
            <a:r>
              <a:rPr lang="en-US" sz="6000" i="0" dirty="0"/>
              <a:t>3.  Methods of support</a:t>
            </a:r>
          </a:p>
          <a:p>
            <a:pPr marL="0" indent="0" fontAlgn="base">
              <a:buNone/>
            </a:pPr>
            <a:r>
              <a:rPr lang="en-US" sz="6000" i="0" dirty="0">
                <a:hlinkClick r:id="rId2"/>
              </a:rPr>
              <a:t>http://bit.ly/2tsiZdL</a:t>
            </a:r>
            <a:endParaRPr lang="en-US" sz="6000" i="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8689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Adapt, not additional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1" y="2484121"/>
            <a:ext cx="3458099" cy="310896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600201"/>
            <a:ext cx="4706111" cy="4876800"/>
          </a:xfrm>
        </p:spPr>
        <p:txBody>
          <a:bodyPr>
            <a:normAutofit/>
          </a:bodyPr>
          <a:lstStyle/>
          <a:p>
            <a:r>
              <a:rPr lang="en-US" sz="2400" dirty="0"/>
              <a:t>IN SCHOOLS, MUCH OF WHAT IS ALREADY DONE CAN BE Integrated INTO A TRAUMA INFORMED APPROACH!!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DON’T THINK “MORE”– </a:t>
            </a:r>
            <a:br>
              <a:rPr lang="en-US" sz="2400" dirty="0"/>
            </a:br>
            <a:r>
              <a:rPr lang="en-US" sz="2400" dirty="0"/>
              <a:t>THINK “ADAPT CURRENT PRACTICE</a:t>
            </a:r>
            <a:r>
              <a:rPr lang="en-US" sz="1600" dirty="0"/>
              <a:t>”</a:t>
            </a:r>
            <a:endParaRPr lang="en-US" dirty="0"/>
          </a:p>
        </p:txBody>
      </p:sp>
      <p:pic>
        <p:nvPicPr>
          <p:cNvPr id="2" name="Picture 3" descr="C:\Users\jfantigrossi\AppData\Local\Microsoft\Windows\Temporary Internet Files\Content.IE5\3AXIF02F\bi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6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579C-798E-41D8-A6DB-98CFC76D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BCC92-2596-4815-B2F5-4AA23F349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Discuss one action step you can take in the near future to make your school/district more responsive to trauma.</a:t>
            </a:r>
          </a:p>
        </p:txBody>
      </p:sp>
    </p:spTree>
    <p:extLst>
      <p:ext uri="{BB962C8B-B14F-4D97-AF65-F5344CB8AC3E}">
        <p14:creationId xmlns:p14="http://schemas.microsoft.com/office/powerpoint/2010/main" val="3174342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Small</a:t>
            </a:r>
            <a:r>
              <a:rPr lang="en-US" altLang="en-US" dirty="0"/>
              <a:t> is the New </a:t>
            </a:r>
            <a:r>
              <a:rPr lang="en-US" altLang="en-US" sz="4800" dirty="0"/>
              <a:t>BIG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3540603" cy="576262"/>
          </a:xfrm>
        </p:spPr>
        <p:txBody>
          <a:bodyPr/>
          <a:lstStyle/>
          <a:p>
            <a:r>
              <a:rPr lang="en-US" altLang="en-US" dirty="0"/>
              <a:t>School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3813048" cy="4190999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Red Envelope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Kitchen Table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Homework Club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Universal Pass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Self Monitor In Hallway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Interest Survey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“Bucket”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SST Domains Checklist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Map school hot spots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to play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Student/Staff connection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Tool kits: Social skill, sensory, </a:t>
            </a:r>
            <a:r>
              <a:rPr lang="en-US" dirty="0" err="1"/>
              <a:t>etc</a:t>
            </a: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Restorative practices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Community Board/Observation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Sounds like/Looks like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80901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495800" y="990600"/>
            <a:ext cx="3518480" cy="576262"/>
          </a:xfrm>
        </p:spPr>
        <p:txBody>
          <a:bodyPr/>
          <a:lstStyle/>
          <a:p>
            <a:r>
              <a:rPr lang="en-US" altLang="en-US" dirty="0"/>
              <a:t>Classroom</a:t>
            </a:r>
          </a:p>
        </p:txBody>
      </p:sp>
      <p:sp>
        <p:nvSpPr>
          <p:cNvPr id="55300" name="Content Placeholder 3"/>
          <p:cNvSpPr>
            <a:spLocks noGrp="1"/>
          </p:cNvSpPr>
          <p:nvPr>
            <p:ph sz="quarter" idx="4"/>
          </p:nvPr>
        </p:nvSpPr>
        <p:spPr>
          <a:xfrm>
            <a:off x="4416552" y="1524000"/>
            <a:ext cx="3813048" cy="4267199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30 second conversations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Greetings as enter/Welcome back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Multiple Desks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Peace Area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Concern Box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Zentangles</a:t>
            </a: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Flower Power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Self regulation: Yoga, sensory, brain gym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Scripted conversation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Lunch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Reframe comments/Requests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Ticket to Do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Inter-grade transition form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“Tool Kits”-Sensory, transitions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Restorative practices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00201" y="5870576"/>
            <a:ext cx="4114800" cy="377825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Copyright 2011, Joel </a:t>
            </a:r>
            <a:r>
              <a:rPr lang="en-US" sz="1800" dirty="0" err="1"/>
              <a:t>Ristuccia</a:t>
            </a:r>
            <a:endParaRPr lang="en-US" sz="1800" dirty="0"/>
          </a:p>
        </p:txBody>
      </p:sp>
      <p:sp>
        <p:nvSpPr>
          <p:cNvPr id="3" name="Down Arrow 2"/>
          <p:cNvSpPr/>
          <p:nvPr/>
        </p:nvSpPr>
        <p:spPr>
          <a:xfrm rot="5400000">
            <a:off x="5582511" y="5096550"/>
            <a:ext cx="319408" cy="2035629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81800" y="5791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JOEL WILL BE HERE OCT. 18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" y="5527184"/>
            <a:ext cx="950913" cy="123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9973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0" y="609600"/>
            <a:ext cx="3616325" cy="10668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Thank You!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14400" y="1981200"/>
            <a:ext cx="7162800" cy="3124200"/>
          </a:xfrm>
        </p:spPr>
        <p:txBody>
          <a:bodyPr>
            <a:noAutofit/>
          </a:bodyPr>
          <a:lstStyle/>
          <a:p>
            <a:r>
              <a:rPr lang="en-US" sz="4000" dirty="0">
                <a:hlinkClick r:id="rId3"/>
              </a:rPr>
              <a:t>jfantigrossi@lyonscsd.org</a:t>
            </a:r>
            <a:endParaRPr lang="en-US" sz="4000" dirty="0"/>
          </a:p>
          <a:p>
            <a:r>
              <a:rPr lang="en-US" sz="4000" dirty="0">
                <a:hlinkClick r:id="rId4"/>
              </a:rPr>
              <a:t>jroscup@lyoncsd.org</a:t>
            </a:r>
            <a:endParaRPr lang="en-US" sz="4000" dirty="0"/>
          </a:p>
          <a:p>
            <a:r>
              <a:rPr lang="en-US" sz="4000" dirty="0"/>
              <a:t>@</a:t>
            </a:r>
            <a:r>
              <a:rPr lang="en-US" sz="4000" dirty="0" err="1"/>
              <a:t>jfantigrossi</a:t>
            </a:r>
            <a:r>
              <a:rPr lang="en-US" sz="4000" dirty="0"/>
              <a:t>  and @</a:t>
            </a:r>
            <a:r>
              <a:rPr lang="en-US" sz="4000" dirty="0" err="1"/>
              <a:t>RoscupJay</a:t>
            </a:r>
            <a:r>
              <a:rPr lang="en-US" sz="4000" dirty="0"/>
              <a:t> on Twitter</a:t>
            </a:r>
          </a:p>
          <a:p>
            <a:r>
              <a:rPr lang="en-US" sz="4000" dirty="0"/>
              <a:t>JosephFantigrossi.com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078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33400"/>
            <a:ext cx="84582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TRAUMA IS NOT THE EVENT.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 algn="r">
              <a:buNone/>
            </a:pPr>
            <a:r>
              <a:rPr lang="en-US" sz="3600" b="1" dirty="0"/>
              <a:t>TRAUMA IS THE RESPONSE.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EACH INDIVIDUAL RESPONSE TO CHRONIC OR ACUTE STRESS DETERMINES THE LEVEL OF TRAUMATIC IMPACT.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5715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STOP ASKING:  What is wrong with this student?  </a:t>
            </a:r>
          </a:p>
          <a:p>
            <a:r>
              <a:rPr lang="en-US" sz="2400" b="1" i="1" dirty="0"/>
              <a:t>AND START ASKING:  What has happened to this student? </a:t>
            </a:r>
          </a:p>
        </p:txBody>
      </p:sp>
    </p:spTree>
    <p:extLst>
      <p:ext uri="{BB962C8B-B14F-4D97-AF65-F5344CB8AC3E}">
        <p14:creationId xmlns:p14="http://schemas.microsoft.com/office/powerpoint/2010/main" val="294835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dirty="0">
                <a:hlinkClick r:id="rId3"/>
              </a:rPr>
              <a:t>ACES</a:t>
            </a:r>
            <a:r>
              <a:rPr lang="en-US" dirty="0"/>
              <a:t>-Adverse Childhood Experiences</a:t>
            </a:r>
            <a:br>
              <a:rPr lang="en-US" dirty="0"/>
            </a:br>
            <a:br>
              <a:rPr lang="en-US" b="1" dirty="0"/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 r="45897" b="15196"/>
          <a:stretch/>
        </p:blipFill>
        <p:spPr bwMode="auto">
          <a:xfrm>
            <a:off x="457199" y="2065868"/>
            <a:ext cx="857100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4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6935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Why is this important?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7009574" cy="53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0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2209800" cy="1979466"/>
          </a:xfrm>
        </p:spPr>
        <p:txBody>
          <a:bodyPr>
            <a:normAutofit/>
          </a:bodyPr>
          <a:lstStyle/>
          <a:p>
            <a:r>
              <a:rPr lang="en-US" dirty="0"/>
              <a:t>ADVERSE CHILDHOOD</a:t>
            </a:r>
            <a:br>
              <a:rPr lang="en-US" dirty="0"/>
            </a:br>
            <a:r>
              <a:rPr lang="en-US" dirty="0"/>
              <a:t>EXPERIENCES: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304800"/>
            <a:ext cx="5471160" cy="65532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sz="2400" b="1" dirty="0"/>
          </a:p>
          <a:p>
            <a:pPr marL="0" lvl="1" indent="0">
              <a:buNone/>
            </a:pPr>
            <a:endParaRPr lang="en-US" sz="2400" b="1" dirty="0"/>
          </a:p>
          <a:p>
            <a:pPr marL="0" lvl="1" indent="0">
              <a:buNone/>
            </a:pPr>
            <a:endParaRPr lang="en-US" sz="2400" b="1" dirty="0"/>
          </a:p>
          <a:p>
            <a:pPr marL="0" lvl="1" indent="0">
              <a:buNone/>
            </a:pPr>
            <a:endParaRPr lang="en-US" sz="2400" b="1" dirty="0"/>
          </a:p>
          <a:p>
            <a:pPr marL="0" lvl="1" indent="0">
              <a:buNone/>
            </a:pPr>
            <a:endParaRPr lang="en-US" sz="2400" b="1" dirty="0"/>
          </a:p>
          <a:p>
            <a:pPr marL="0" lvl="1" indent="0">
              <a:buNone/>
            </a:pPr>
            <a:endParaRPr lang="en-US" sz="2400" b="1" dirty="0"/>
          </a:p>
          <a:p>
            <a:pPr marL="0" lvl="1" indent="0">
              <a:buNone/>
            </a:pPr>
            <a:endParaRPr lang="en-US" sz="3600" b="1" dirty="0"/>
          </a:p>
          <a:p>
            <a:pPr marL="0" lvl="1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782" y="2590800"/>
            <a:ext cx="3415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NEGLECT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DYSFUNCTION (Family)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10399" r="66667" b="6598"/>
          <a:stretch/>
        </p:blipFill>
        <p:spPr bwMode="auto">
          <a:xfrm>
            <a:off x="4114800" y="187569"/>
            <a:ext cx="4674055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56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838200"/>
          </a:xfrm>
        </p:spPr>
        <p:txBody>
          <a:bodyPr>
            <a:noAutofit/>
          </a:bodyPr>
          <a:lstStyle/>
          <a:p>
            <a:r>
              <a:rPr lang="en-US" sz="2800" dirty="0"/>
              <a:t>ACE’S REPORTED BY KINDERGARTEN Parents AT SCREENING: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1"/>
          <a:stretch/>
        </p:blipFill>
        <p:spPr bwMode="auto">
          <a:xfrm>
            <a:off x="304800" y="1143000"/>
            <a:ext cx="88391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5943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READY SURVEY- Wayne County 2016</a:t>
            </a:r>
          </a:p>
          <a:p>
            <a:r>
              <a:rPr lang="en-US" dirty="0"/>
              <a:t>554 out of 1007 Kindergarten Students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5486400"/>
            <a:ext cx="6400800" cy="381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WAYNE COUNTY SCHOOL DISTRICTS</a:t>
            </a:r>
          </a:p>
        </p:txBody>
      </p:sp>
      <p:sp>
        <p:nvSpPr>
          <p:cNvPr id="5" name="Down Arrow 4"/>
          <p:cNvSpPr/>
          <p:nvPr/>
        </p:nvSpPr>
        <p:spPr>
          <a:xfrm rot="14292478">
            <a:off x="1033733" y="5185752"/>
            <a:ext cx="320280" cy="124453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401" y="6216134"/>
            <a:ext cx="223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 Wayne Co. </a:t>
            </a:r>
            <a:r>
              <a:rPr lang="en-US" dirty="0" err="1"/>
              <a:t>Avg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4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1979466"/>
          </a:xfrm>
        </p:spPr>
        <p:txBody>
          <a:bodyPr>
            <a:normAutofit/>
          </a:bodyPr>
          <a:lstStyle/>
          <a:p>
            <a:r>
              <a:rPr lang="en-US" sz="3200" dirty="0"/>
              <a:t>LOCAL K SCREEN:</a:t>
            </a:r>
            <a:br>
              <a:rPr lang="en-US" sz="3200" dirty="0"/>
            </a:br>
            <a:r>
              <a:rPr lang="en-US" sz="3200" dirty="0"/>
              <a:t>Children with 2 or more “ACE” *: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213186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3200" dirty="0"/>
              <a:t>3 times </a:t>
            </a:r>
            <a:r>
              <a:rPr lang="en-US" sz="3200" u="sng" dirty="0"/>
              <a:t>more</a:t>
            </a:r>
            <a:r>
              <a:rPr lang="en-US" sz="3200" dirty="0"/>
              <a:t> likely to not calm down when upset.</a:t>
            </a:r>
          </a:p>
          <a:p>
            <a:pPr lvl="0"/>
            <a:r>
              <a:rPr lang="en-US" sz="3200" u="sng" dirty="0"/>
              <a:t>Twice</a:t>
            </a:r>
            <a:r>
              <a:rPr lang="en-US" sz="3200" dirty="0"/>
              <a:t> as likely to rarely play with children outside the family.</a:t>
            </a:r>
          </a:p>
          <a:p>
            <a:pPr lvl="0"/>
            <a:r>
              <a:rPr lang="en-US" sz="3200" u="sng" dirty="0"/>
              <a:t>Twice</a:t>
            </a:r>
            <a:r>
              <a:rPr lang="en-US" sz="3200" dirty="0"/>
              <a:t> as likely to not be able to independently button or zipper clothing.</a:t>
            </a:r>
          </a:p>
          <a:p>
            <a:pPr lvl="0"/>
            <a:r>
              <a:rPr lang="en-US" sz="3200" dirty="0"/>
              <a:t>13 times </a:t>
            </a:r>
            <a:r>
              <a:rPr lang="en-US" sz="3200" u="sng" dirty="0"/>
              <a:t>less</a:t>
            </a:r>
            <a:r>
              <a:rPr lang="en-US" sz="3200" dirty="0"/>
              <a:t> likely to be able to focus on activity other than TV or computer.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 REPORTED  BY REGISTRANT</a:t>
            </a:r>
          </a:p>
        </p:txBody>
      </p:sp>
    </p:spTree>
    <p:extLst>
      <p:ext uri="{BB962C8B-B14F-4D97-AF65-F5344CB8AC3E}">
        <p14:creationId xmlns:p14="http://schemas.microsoft.com/office/powerpoint/2010/main" val="38367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1579</TotalTime>
  <Words>1267</Words>
  <Application>Microsoft Office PowerPoint</Application>
  <PresentationFormat>On-screen Show (4:3)</PresentationFormat>
  <Paragraphs>346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Celestial</vt:lpstr>
      <vt:lpstr>TRAUMA INFORMED SCHOOLS:  A JOURNEY </vt:lpstr>
      <vt:lpstr>Today’s Purpose</vt:lpstr>
      <vt:lpstr>Takeaways</vt:lpstr>
      <vt:lpstr>PowerPoint Presentation</vt:lpstr>
      <vt:lpstr> ACES-Adverse Childhood Experiences  </vt:lpstr>
      <vt:lpstr>Why is this important?</vt:lpstr>
      <vt:lpstr>ADVERSE CHILDHOOD EXPERIENCES:</vt:lpstr>
      <vt:lpstr>ACE’S REPORTED BY KINDERGARTEN Parents AT SCREENING:</vt:lpstr>
      <vt:lpstr>LOCAL K SCREEN: Children with 2 or more “ACE” *:</vt:lpstr>
      <vt:lpstr>LOCAL K SCREEN: Children with 2 or more “ACE” *:</vt:lpstr>
      <vt:lpstr>POVERTY Aside</vt:lpstr>
      <vt:lpstr>Childhood Trauma</vt:lpstr>
      <vt:lpstr>Small Group Activity</vt:lpstr>
      <vt:lpstr>Small Group Activity</vt:lpstr>
      <vt:lpstr>SUPPORTS FOR STUDENTS</vt:lpstr>
      <vt:lpstr>Adapt, not additional</vt:lpstr>
      <vt:lpstr>Tiered Intervention</vt:lpstr>
      <vt:lpstr>WE BEGAN TO UNDERSTAND TO BE “CULTURALLY EQUITABLE, VALID, KNOWLEDGEABLE &amp; RELEVANT” MEANT WE HAD TO BE TRAUMA INFORMED……</vt:lpstr>
      <vt:lpstr>A FRAMEWORK TO HELP</vt:lpstr>
      <vt:lpstr>ATTACHMENT:</vt:lpstr>
      <vt:lpstr>REGULATION:</vt:lpstr>
      <vt:lpstr>COMPETENCY:</vt:lpstr>
      <vt:lpstr>BUILDING CAPACITY FOR STAFF</vt:lpstr>
      <vt:lpstr>BOOK STUDIES &amp; PLC’s HELPED START CONVERSATION:</vt:lpstr>
      <vt:lpstr>TCI: Therapeutic Crisis Intervention for Schools </vt:lpstr>
      <vt:lpstr>TCI TRAINS STAFF TO AVOID THE CONFLICT CYCLE &amp; UNDERSTAND THE ANTECEDENTS TO STUDENT BEHAVIOR.</vt:lpstr>
      <vt:lpstr>YMHFA:   RECOGNIZE SIGNS &amp; SYMPTOMS OF MENTAL HEALTH PROBLEMS &amp; HOW TO OFFER HELP BEFORE, DURING AND AFTER A MENTAL HEALTH CRISIS.</vt:lpstr>
      <vt:lpstr>COMPASSION FATIGUE or vicarious trauma:</vt:lpstr>
      <vt:lpstr>SELF- CARE</vt:lpstr>
      <vt:lpstr>Adapt, not additional</vt:lpstr>
      <vt:lpstr>SMALL Group Activity</vt:lpstr>
      <vt:lpstr>Small is the New BIG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Leo</dc:creator>
  <cp:lastModifiedBy>Joseph Fantigrossi</cp:lastModifiedBy>
  <cp:revision>90</cp:revision>
  <cp:lastPrinted>2017-05-15T18:47:08Z</cp:lastPrinted>
  <dcterms:created xsi:type="dcterms:W3CDTF">2016-10-21T18:46:34Z</dcterms:created>
  <dcterms:modified xsi:type="dcterms:W3CDTF">2017-07-05T12:43:35Z</dcterms:modified>
</cp:coreProperties>
</file>